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7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9144000" cy="5143500" type="screen16x9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37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28600" y="3233520"/>
            <a:ext cx="8686440" cy="125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223200" y="573120"/>
            <a:ext cx="8692200" cy="25225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  <a:effectLst>
            <a:outerShdw dist="76123" dir="2642517" rotWithShape="0">
              <a:srgbClr val="D1F593"/>
            </a:outerShdw>
          </a:effectLst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cxnSp>
        <p:nvCxnSpPr>
          <p:cNvPr id="2" name="Google Shape;12;p2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28600" y="22788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28" name="Google Shape;106;p19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108;p20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618360" y="1117440"/>
            <a:ext cx="5281920" cy="1813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5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1" name="Google Shape;111;p20"/>
          <p:cNvSpPr/>
          <p:nvPr/>
        </p:nvSpPr>
        <p:spPr>
          <a:xfrm>
            <a:off x="228600" y="3847680"/>
            <a:ext cx="256068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</a:rPr>
              <a:t>CREDITS: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</a:rPr>
              <a:t> This presentation template was created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  <a:hlinkClick r:id="rId2"/>
              </a:rPr>
              <a:t>Slidesgo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</a:rPr>
              <a:t>, and includes icons, infographics &amp; images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  <a:hlinkClick r:id="rId3"/>
              </a:rPr>
              <a:t>Freepik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</a:rPr>
              <a:t> </a:t>
            </a:r>
            <a:endParaRPr lang="en-US" sz="10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Google Shape;14;p3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60120" y="2249280"/>
            <a:ext cx="4354920" cy="1733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4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028160" cy="838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4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223200" y="1797840"/>
            <a:ext cx="3960720" cy="309060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  <a:effectLst>
            <a:outerShdw dist="76123" dir="2642517" rotWithShape="0">
              <a:srgbClr val="BDCBFF"/>
            </a:outerShdw>
          </a:effectLst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113;p21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115;p22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228600" y="99936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cxnSp>
        <p:nvCxnSpPr>
          <p:cNvPr id="40" name="Google Shape;22;p4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42" name="Google Shape;29;p5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228600" y="22788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44" name="Google Shape;32;p6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46" name="Google Shape;36;p7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950000" y="1797840"/>
            <a:ext cx="3960720" cy="309060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  <a:effectLst>
            <a:outerShdw dist="76123" dir="2642517" rotWithShape="0">
              <a:srgbClr val="BDCBFF"/>
            </a:outerShdw>
          </a:effectLst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49" name="Google Shape;40;p8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84120" y="1057680"/>
            <a:ext cx="6575760" cy="1716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4" name="Google Shape;51;p11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135520" y="1655640"/>
            <a:ext cx="4872600" cy="1161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51" name="Google Shape;44;p9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body"/>
          </p:nvPr>
        </p:nvSpPr>
        <p:spPr>
          <a:xfrm>
            <a:off x="0" y="-13680"/>
            <a:ext cx="9143640" cy="5157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53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lt1"/>
          </a:solidFill>
          <a:ln w="19080">
            <a:solidFill>
              <a:schemeClr val="dk1"/>
            </a:solidFill>
            <a:round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121;p25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124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54;p13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80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title"/>
          </p:nvPr>
        </p:nvSpPr>
        <p:spPr>
          <a:xfrm>
            <a:off x="228600" y="133200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title"/>
          </p:nvPr>
        </p:nvSpPr>
        <p:spPr>
          <a:xfrm>
            <a:off x="228600" y="319284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228600" y="226296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title"/>
          </p:nvPr>
        </p:nvSpPr>
        <p:spPr>
          <a:xfrm>
            <a:off x="228600" y="412272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6"/>
          <p:cNvSpPr>
            <a:spLocks noGrp="1"/>
          </p:cNvSpPr>
          <p:nvPr>
            <p:ph type="title"/>
          </p:nvPr>
        </p:nvSpPr>
        <p:spPr>
          <a:xfrm>
            <a:off x="4675680" y="133200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7"/>
          <p:cNvSpPr>
            <a:spLocks noGrp="1"/>
          </p:cNvSpPr>
          <p:nvPr>
            <p:ph type="title"/>
          </p:nvPr>
        </p:nvSpPr>
        <p:spPr>
          <a:xfrm>
            <a:off x="4675680" y="319284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8"/>
          <p:cNvSpPr>
            <a:spLocks noGrp="1"/>
          </p:cNvSpPr>
          <p:nvPr>
            <p:ph type="title"/>
          </p:nvPr>
        </p:nvSpPr>
        <p:spPr>
          <a:xfrm>
            <a:off x="4675680" y="226296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9"/>
          <p:cNvSpPr>
            <a:spLocks noGrp="1"/>
          </p:cNvSpPr>
          <p:nvPr>
            <p:ph type="title"/>
          </p:nvPr>
        </p:nvSpPr>
        <p:spPr>
          <a:xfrm>
            <a:off x="4675680" y="412272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73;p14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800" cy="1143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oogle Shape;77;p15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6920" cy="1634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758920" y="447480"/>
            <a:ext cx="3152160" cy="44413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  <a:effectLst>
            <a:outerShdw dist="76123" dir="2642517" rotWithShape="0">
              <a:srgbClr val="F5E6AB"/>
            </a:outerShdw>
          </a:effectLst>
        </p:spPr>
        <p:txBody>
          <a:bodyPr lIns="90000" tIns="45000" rIns="90000" bIns="45000" anchor="t">
            <a:normAutofit fontScale="70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28600" y="431604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22" name="Google Shape;89;p16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739400" y="228600"/>
            <a:ext cx="4175280" cy="1124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24" name="Google Shape;100;p17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28600" y="22788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26" name="Google Shape;103;p18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228600" y="3228840"/>
            <a:ext cx="8686440" cy="125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45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Pokémon Analysis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subTitle"/>
          </p:nvPr>
        </p:nvSpPr>
        <p:spPr>
          <a:xfrm>
            <a:off x="247680" y="4410000"/>
            <a:ext cx="866736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Exploring Data-driven Insights in Battles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grpSp>
        <p:nvGrpSpPr>
          <p:cNvPr id="61" name="Google Shape;133;p27"/>
          <p:cNvGrpSpPr/>
          <p:nvPr/>
        </p:nvGrpSpPr>
        <p:grpSpPr>
          <a:xfrm>
            <a:off x="237960" y="230400"/>
            <a:ext cx="8672400" cy="292320"/>
            <a:chOff x="237960" y="230400"/>
            <a:chExt cx="8672400" cy="292320"/>
          </a:xfrm>
        </p:grpSpPr>
        <p:sp>
          <p:nvSpPr>
            <p:cNvPr id="62" name="Google Shape;134;p27"/>
            <p:cNvSpPr/>
            <p:nvPr/>
          </p:nvSpPr>
          <p:spPr>
            <a:xfrm>
              <a:off x="237960" y="230400"/>
              <a:ext cx="1273680" cy="29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r>
                <a:rPr lang="en" sz="1000" b="0" u="none" strike="noStrike">
                  <a:solidFill>
                    <a:schemeClr val="dk1"/>
                  </a:solidFill>
                  <a:effectLst/>
                  <a:uFillTx/>
                  <a:latin typeface="Public Sans"/>
                  <a:ea typeface="Public Sans"/>
                </a:rPr>
                <a:t>MM/DD/YYYY</a:t>
              </a:r>
              <a:endParaRPr lang="en-US" sz="10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3" name="Google Shape;135;p27"/>
            <p:cNvSpPr/>
            <p:nvPr/>
          </p:nvSpPr>
          <p:spPr>
            <a:xfrm>
              <a:off x="8108640" y="230400"/>
              <a:ext cx="801720" cy="29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r" defTabSz="914400">
                <a:lnSpc>
                  <a:spcPct val="100000"/>
                </a:lnSpc>
                <a:tabLst>
                  <a:tab pos="0" algn="l"/>
                </a:tabLst>
              </a:pPr>
              <a:r>
                <a:rPr lang="en" sz="1000" b="0" u="none" strike="noStrike">
                  <a:solidFill>
                    <a:schemeClr val="dk1"/>
                  </a:solidFill>
                  <a:effectLst/>
                  <a:uFillTx/>
                  <a:latin typeface="Public Sans"/>
                  <a:ea typeface="Public Sans"/>
                </a:rPr>
                <a:t>Name</a:t>
              </a:r>
              <a:endParaRPr lang="en-US" sz="10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64" name="Google Shape;136;p27" title="2148208821.jpg"/>
          <p:cNvSpPr/>
          <p:nvPr/>
        </p:nvSpPr>
        <p:spPr>
          <a:xfrm>
            <a:off x="223200" y="573120"/>
            <a:ext cx="8692200" cy="2522520"/>
          </a:xfrm>
          <a:prstGeom prst="roundRect">
            <a:avLst>
              <a:gd name="adj" fmla="val 7270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accent1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Conclusions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The Pokémon Battle Analysis reveals the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power of AI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in turning complex data into clear insights. By leveraging advanced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data analysis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and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visualization techniques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, stakeholders can make informed decisions that enhance collaborative efforts and improve predictive capabilities.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8" name="Google Shape;222;p32" title="2148208833.jpg"/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3619440" y="3819600"/>
            <a:ext cx="5285880" cy="732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20000"/>
              </a:lnSpc>
              <a:tabLst>
                <a:tab pos="0" algn="l"/>
              </a:tabLst>
            </a:pPr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alibri"/>
                <a:ea typeface="Public Sans"/>
              </a:rPr>
              <a:t>Do you have any questions?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90" name="Google Shape;325;p40"/>
          <p:cNvSpPr/>
          <p:nvPr/>
        </p:nvSpPr>
        <p:spPr>
          <a:xfrm>
            <a:off x="304920" y="4514760"/>
            <a:ext cx="2847600" cy="2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defTabSz="914400">
              <a:lnSpc>
                <a:spcPct val="120000"/>
              </a:lnSpc>
              <a:tabLst>
                <a:tab pos="0" algn="l"/>
              </a:tabLst>
            </a:pPr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Public Sans"/>
              </a:rPr>
              <a:t>Thank you!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title"/>
          </p:nvPr>
        </p:nvSpPr>
        <p:spPr>
          <a:xfrm>
            <a:off x="3619440" y="1114560"/>
            <a:ext cx="5285880" cy="180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alibri"/>
                <a:ea typeface="Cooper Black"/>
              </a:rPr>
              <a:t>Thank you!</a:t>
            </a:r>
            <a:endParaRPr lang="fr-FR" sz="12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grpSp>
        <p:nvGrpSpPr>
          <p:cNvPr id="92" name="Google Shape;327;p40"/>
          <p:cNvGrpSpPr/>
          <p:nvPr/>
        </p:nvGrpSpPr>
        <p:grpSpPr>
          <a:xfrm>
            <a:off x="4926960" y="625680"/>
            <a:ext cx="354600" cy="354600"/>
            <a:chOff x="4926960" y="625680"/>
            <a:chExt cx="354600" cy="354600"/>
          </a:xfrm>
        </p:grpSpPr>
        <p:sp>
          <p:nvSpPr>
            <p:cNvPr id="93" name="Google Shape;328;p40"/>
            <p:cNvSpPr/>
            <p:nvPr/>
          </p:nvSpPr>
          <p:spPr>
            <a:xfrm>
              <a:off x="4926960" y="625680"/>
              <a:ext cx="354600" cy="3546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9050">
              <a:solidFill>
                <a:srgbClr val="1F1047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94" name="Google Shape;329;p40"/>
            <p:cNvGrpSpPr/>
            <p:nvPr/>
          </p:nvGrpSpPr>
          <p:grpSpPr>
            <a:xfrm>
              <a:off x="4989600" y="691200"/>
              <a:ext cx="223560" cy="223560"/>
              <a:chOff x="4989600" y="691200"/>
              <a:chExt cx="223560" cy="223560"/>
            </a:xfrm>
          </p:grpSpPr>
          <p:sp>
            <p:nvSpPr>
              <p:cNvPr id="95" name="Google Shape;330;p40"/>
              <p:cNvSpPr/>
              <p:nvPr/>
            </p:nvSpPr>
            <p:spPr>
              <a:xfrm>
                <a:off x="4989600" y="691200"/>
                <a:ext cx="223560" cy="223560"/>
              </a:xfrm>
              <a:custGeom>
                <a:avLst/>
                <a:gdLst>
                  <a:gd name="textAreaLeft" fmla="*/ 0 w 223560"/>
                  <a:gd name="textAreaRight" fmla="*/ 223920 w 223560"/>
                  <a:gd name="textAreaTop" fmla="*/ 0 h 223560"/>
                  <a:gd name="textAreaBottom" fmla="*/ 223920 h 223560"/>
                </a:gdLst>
                <a:ahLst/>
                <a:cxnLst/>
                <a:rect l="textAreaLeft" t="textAreaTop" r="textAreaRight" b="textAreaBottom"/>
                <a:pathLst>
                  <a:path w="6764" h="6764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6" name="Google Shape;331;p40"/>
              <p:cNvSpPr/>
              <p:nvPr/>
            </p:nvSpPr>
            <p:spPr>
              <a:xfrm>
                <a:off x="5041440" y="744480"/>
                <a:ext cx="119160" cy="117000"/>
              </a:xfrm>
              <a:custGeom>
                <a:avLst/>
                <a:gdLst>
                  <a:gd name="textAreaLeft" fmla="*/ 0 w 119160"/>
                  <a:gd name="textAreaRight" fmla="*/ 119520 w 119160"/>
                  <a:gd name="textAreaTop" fmla="*/ 0 h 117000"/>
                  <a:gd name="textAreaBottom" fmla="*/ 117360 h 117000"/>
                </a:gdLst>
                <a:ahLst/>
                <a:cxnLst/>
                <a:rect l="textAreaLeft" t="textAreaTop" r="textAreaRight" b="textAreaBottom"/>
                <a:pathLst>
                  <a:path w="3607" h="3542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58680" bIns="5868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7" name="Google Shape;332;p40"/>
              <p:cNvSpPr/>
              <p:nvPr/>
            </p:nvSpPr>
            <p:spPr>
              <a:xfrm>
                <a:off x="5146560" y="720000"/>
                <a:ext cx="30240" cy="29880"/>
              </a:xfrm>
              <a:custGeom>
                <a:avLst/>
                <a:gdLst>
                  <a:gd name="textAreaLeft" fmla="*/ 0 w 30240"/>
                  <a:gd name="textAreaRight" fmla="*/ 30600 w 30240"/>
                  <a:gd name="textAreaTop" fmla="*/ 0 h 29880"/>
                  <a:gd name="textAreaBottom" fmla="*/ 30240 h 29880"/>
                </a:gdLst>
                <a:ahLst/>
                <a:cxnLst/>
                <a:rect l="textAreaLeft" t="textAreaTop" r="textAreaRight" b="textAreaBottom"/>
                <a:pathLst>
                  <a:path w="929" h="918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5120" bIns="1512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98" name="Google Shape;333;p40"/>
          <p:cNvGrpSpPr/>
          <p:nvPr/>
        </p:nvGrpSpPr>
        <p:grpSpPr>
          <a:xfrm>
            <a:off x="4272840" y="625680"/>
            <a:ext cx="354600" cy="354600"/>
            <a:chOff x="4272840" y="625680"/>
            <a:chExt cx="354600" cy="354600"/>
          </a:xfrm>
        </p:grpSpPr>
        <p:sp>
          <p:nvSpPr>
            <p:cNvPr id="99" name="Google Shape;334;p40"/>
            <p:cNvSpPr/>
            <p:nvPr/>
          </p:nvSpPr>
          <p:spPr>
            <a:xfrm>
              <a:off x="4272840" y="625680"/>
              <a:ext cx="354600" cy="354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19050">
              <a:solidFill>
                <a:srgbClr val="1F1047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00" name="Google Shape;335;p40"/>
            <p:cNvGrpSpPr/>
            <p:nvPr/>
          </p:nvGrpSpPr>
          <p:grpSpPr>
            <a:xfrm>
              <a:off x="4341960" y="706320"/>
              <a:ext cx="216000" cy="193320"/>
              <a:chOff x="4341960" y="706320"/>
              <a:chExt cx="216000" cy="193320"/>
            </a:xfrm>
          </p:grpSpPr>
          <p:sp>
            <p:nvSpPr>
              <p:cNvPr id="101" name="Google Shape;336;p40"/>
              <p:cNvSpPr/>
              <p:nvPr/>
            </p:nvSpPr>
            <p:spPr>
              <a:xfrm>
                <a:off x="4349520" y="774720"/>
                <a:ext cx="49320" cy="124920"/>
              </a:xfrm>
              <a:custGeom>
                <a:avLst/>
                <a:gdLst>
                  <a:gd name="textAreaLeft" fmla="*/ 0 w 49320"/>
                  <a:gd name="textAreaRight" fmla="*/ 49680 w 49320"/>
                  <a:gd name="textAreaTop" fmla="*/ 0 h 124920"/>
                  <a:gd name="textAreaBottom" fmla="*/ 125280 h 124920"/>
                </a:gdLst>
                <a:ahLst/>
                <a:cxnLst/>
                <a:rect l="textAreaLeft" t="textAreaTop" r="textAreaRight" b="textAreaBottom"/>
                <a:pathLst>
                  <a:path w="1502" h="3787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62640" bIns="626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2" name="Google Shape;337;p40"/>
              <p:cNvSpPr/>
              <p:nvPr/>
            </p:nvSpPr>
            <p:spPr>
              <a:xfrm>
                <a:off x="4341960" y="706320"/>
                <a:ext cx="56880" cy="56880"/>
              </a:xfrm>
              <a:custGeom>
                <a:avLst/>
                <a:gdLst>
                  <a:gd name="textAreaLeft" fmla="*/ 0 w 56880"/>
                  <a:gd name="textAreaRight" fmla="*/ 57240 w 56880"/>
                  <a:gd name="textAreaTop" fmla="*/ 0 h 56880"/>
                  <a:gd name="textAreaBottom" fmla="*/ 57240 h 56880"/>
                </a:gdLst>
                <a:ahLst/>
                <a:cxnLst/>
                <a:rect l="textAreaLeft" t="textAreaTop" r="textAreaRight" b="textAreaBottom"/>
                <a:pathLst>
                  <a:path w="1728" h="1728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8440" bIns="28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3" name="Google Shape;338;p40"/>
              <p:cNvSpPr/>
              <p:nvPr/>
            </p:nvSpPr>
            <p:spPr>
              <a:xfrm>
                <a:off x="4425120" y="774720"/>
                <a:ext cx="132840" cy="124920"/>
              </a:xfrm>
              <a:custGeom>
                <a:avLst/>
                <a:gdLst>
                  <a:gd name="textAreaLeft" fmla="*/ 0 w 132840"/>
                  <a:gd name="textAreaRight" fmla="*/ 133200 w 132840"/>
                  <a:gd name="textAreaTop" fmla="*/ 0 h 124920"/>
                  <a:gd name="textAreaBottom" fmla="*/ 125280 h 124920"/>
                </a:gdLst>
                <a:ahLst/>
                <a:cxnLst/>
                <a:rect l="textAreaLeft" t="textAreaTop" r="textAreaRight" b="textAreaBottom"/>
                <a:pathLst>
                  <a:path w="4026" h="3787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62640" bIns="626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104" name="Google Shape;339;p40"/>
          <p:cNvGrpSpPr/>
          <p:nvPr/>
        </p:nvGrpSpPr>
        <p:grpSpPr>
          <a:xfrm>
            <a:off x="3618360" y="625680"/>
            <a:ext cx="354600" cy="354600"/>
            <a:chOff x="3618360" y="625680"/>
            <a:chExt cx="354600" cy="354600"/>
          </a:xfrm>
        </p:grpSpPr>
        <p:sp>
          <p:nvSpPr>
            <p:cNvPr id="105" name="Google Shape;340;p40"/>
            <p:cNvSpPr/>
            <p:nvPr/>
          </p:nvSpPr>
          <p:spPr>
            <a:xfrm>
              <a:off x="3618360" y="625680"/>
              <a:ext cx="354600" cy="3546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 w="19050">
              <a:solidFill>
                <a:srgbClr val="1F1047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06" name="Google Shape;341;p40"/>
            <p:cNvSpPr/>
            <p:nvPr/>
          </p:nvSpPr>
          <p:spPr>
            <a:xfrm>
              <a:off x="3686760" y="691920"/>
              <a:ext cx="217440" cy="222120"/>
            </a:xfrm>
            <a:custGeom>
              <a:avLst/>
              <a:gdLst>
                <a:gd name="textAreaLeft" fmla="*/ 0 w 217440"/>
                <a:gd name="textAreaRight" fmla="*/ 217800 w 217440"/>
                <a:gd name="textAreaTop" fmla="*/ 0 h 222120"/>
                <a:gd name="textAreaBottom" fmla="*/ 222480 h 222120"/>
              </a:gdLst>
              <a:ahLst/>
              <a:cxnLst/>
              <a:rect l="textAreaLeft" t="textAreaTop" r="textAreaRight" b="textAreaBottom"/>
              <a:pathLst>
                <a:path w="6712561" h="6860069">
                  <a:moveTo>
                    <a:pt x="3994869" y="2904749"/>
                  </a:moveTo>
                  <a:lnTo>
                    <a:pt x="6493788" y="0"/>
                  </a:lnTo>
                  <a:lnTo>
                    <a:pt x="5901628" y="0"/>
                  </a:lnTo>
                  <a:lnTo>
                    <a:pt x="3731848" y="2522189"/>
                  </a:lnTo>
                  <a:lnTo>
                    <a:pt x="1998833" y="0"/>
                  </a:lnTo>
                  <a:lnTo>
                    <a:pt x="0" y="0"/>
                  </a:lnTo>
                  <a:lnTo>
                    <a:pt x="2620640" y="3813966"/>
                  </a:lnTo>
                  <a:lnTo>
                    <a:pt x="0" y="6860070"/>
                  </a:lnTo>
                  <a:lnTo>
                    <a:pt x="592216" y="6860070"/>
                  </a:lnTo>
                  <a:lnTo>
                    <a:pt x="2883548" y="4196581"/>
                  </a:lnTo>
                  <a:lnTo>
                    <a:pt x="4713728" y="6860070"/>
                  </a:lnTo>
                  <a:lnTo>
                    <a:pt x="6712561" y="6860070"/>
                  </a:lnTo>
                  <a:lnTo>
                    <a:pt x="3994757" y="2904749"/>
                  </a:lnTo>
                  <a:lnTo>
                    <a:pt x="3994925" y="2904749"/>
                  </a:lnTo>
                  <a:close/>
                  <a:moveTo>
                    <a:pt x="3183768" y="3847528"/>
                  </a:moveTo>
                  <a:lnTo>
                    <a:pt x="2918230" y="3467765"/>
                  </a:lnTo>
                  <a:lnTo>
                    <a:pt x="805563" y="445770"/>
                  </a:lnTo>
                  <a:lnTo>
                    <a:pt x="1715115" y="445770"/>
                  </a:lnTo>
                  <a:lnTo>
                    <a:pt x="3420106" y="2884611"/>
                  </a:lnTo>
                  <a:lnTo>
                    <a:pt x="3685644" y="3264375"/>
                  </a:lnTo>
                  <a:lnTo>
                    <a:pt x="5901907" y="6434494"/>
                  </a:lnTo>
                  <a:lnTo>
                    <a:pt x="4992356" y="6434494"/>
                  </a:lnTo>
                  <a:lnTo>
                    <a:pt x="3183824" y="3847640"/>
                  </a:lnTo>
                  <a:lnTo>
                    <a:pt x="3183824" y="3847472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Introduction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This presentation outlines the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core objectives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and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learning outcomes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of the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Pokémon Battle Analysis Project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. We will explore the project scope, methodology, and key results, demonstrating how AI enhances data interpretation and prediction in Pokémon battles.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67" name="Google Shape;222;p32" title="2148208833.jpg"/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Learning Outcomes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buNone/>
            </a:pPr>
            <a:endParaRPr lang="en-US" sz="1400" b="0" u="none" strike="noStrike">
              <a:solidFill>
                <a:schemeClr val="dk1"/>
              </a:solidFill>
              <a:effectLst/>
              <a:uFillTx/>
              <a:latin typeface="Public Sans"/>
              <a:ea typeface="Public Sans"/>
            </a:endParaRPr>
          </a:p>
        </p:txBody>
      </p:sp>
      <p:sp>
        <p:nvSpPr>
          <p:cNvPr id="70" name="Google Shape;222;p32" title="2148208833.jpg"/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Outcome Summary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subTitle"/>
          </p:nvPr>
        </p:nvSpPr>
        <p:spPr>
          <a:xfrm>
            <a:off x="2676600" y="1523880"/>
            <a:ext cx="6238440" cy="336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The project aims to foster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critical thinking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and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data analysis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skills, enabling participants to understand large datasets and derive meaningful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insights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## Demonstration of Analytical Skills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Participants will learn to implement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machine learning techniques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for predictive modeling and gain practical experience in data visualization, enhancing their capability to draw conclusions from complex data.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Value of Project for Stakeholders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The Pokémon Battle Analysis Project demonstrates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how AI can transform data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into actionable insights. Stakeholders will appreciate the focus on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predictive analytics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, which enhances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decision-making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and increases engagement through interactive visualizations.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5" name="Google Shape;222;p32" title="2148208833.jpg"/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Project Methodology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buNone/>
            </a:pPr>
            <a:endParaRPr lang="en-US" sz="1400" b="0" u="none" strike="noStrike">
              <a:solidFill>
                <a:schemeClr val="dk1"/>
              </a:solidFill>
              <a:effectLst/>
              <a:uFillTx/>
              <a:latin typeface="Public Sans"/>
              <a:ea typeface="Public Sans"/>
            </a:endParaRPr>
          </a:p>
        </p:txBody>
      </p:sp>
      <p:sp>
        <p:nvSpPr>
          <p:cNvPr id="78" name="Google Shape;222;p32" title="2148208833.jpg"/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Understanding the Challenge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2676600" y="1523880"/>
            <a:ext cx="6238440" cy="336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This phase identifies the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key factors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that influence battle outcomes. Understanding these variables is crucial for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developing effective models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that can provide accurate predictions based on Pokémon data.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Data Analysis Techniques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2676600" y="1523880"/>
            <a:ext cx="6238440" cy="336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We employ various techniques to analyze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50,000 battle records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and evaluate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800 Pokémon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. This analysis highlights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important features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such as HP, Attack, and Speed, which are essential for effective functional models.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Cooper Black"/>
              </a:rPr>
              <a:t>Visualization and Insights Generation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Utilizing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data visualization tools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like Matplotlib and Plotly, we create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engaging dashboards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that present findings clearly. This aids in generating insights and supports </a:t>
            </a:r>
            <a:r>
              <a:rPr lang="en-US" sz="1200" b="1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stakeholder engagement</a:t>
            </a:r>
            <a:r>
              <a:rPr lang="en-US" sz="1200" b="0" u="none" strike="noStrike">
                <a:solidFill>
                  <a:srgbClr val="1F1047"/>
                </a:solidFill>
                <a:effectLst/>
                <a:uFillTx/>
                <a:latin typeface="Calibri"/>
                <a:ea typeface="Public Sans"/>
              </a:rPr>
              <a:t> with compelling visual narratives.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5" name="Google Shape;222;p32" title="2148208833.jpg"/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ummer Study Hacks by Slidesgo">
  <a:themeElements>
    <a:clrScheme name="Simple Light">
      <a:dk1>
        <a:srgbClr val="1F1047"/>
      </a:dk1>
      <a:lt1>
        <a:srgbClr val="FFF9F3"/>
      </a:lt1>
      <a:dk2>
        <a:srgbClr val="F5E6AB"/>
      </a:dk2>
      <a:lt2>
        <a:srgbClr val="BDCBFF"/>
      </a:lt2>
      <a:accent1>
        <a:srgbClr val="D1F59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F104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F18C61983A8994C8979B9FDC7F10D5D" ma:contentTypeVersion="12" ma:contentTypeDescription="Een nieuw document maken." ma:contentTypeScope="" ma:versionID="fa874f93d8ba61a2e14babd522e078d1">
  <xsd:schema xmlns:xsd="http://www.w3.org/2001/XMLSchema" xmlns:xs="http://www.w3.org/2001/XMLSchema" xmlns:p="http://schemas.microsoft.com/office/2006/metadata/properties" xmlns:ns3="ad5d83b5-64e7-425e-bbda-963be6bc750d" targetNamespace="http://schemas.microsoft.com/office/2006/metadata/properties" ma:root="true" ma:fieldsID="8e6704cfa8756c286220293dbc561c1a" ns3:_="">
    <xsd:import namespace="ad5d83b5-64e7-425e-bbda-963be6bc750d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LengthInSeconds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5d83b5-64e7-425e-bbda-963be6bc750d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19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d5d83b5-64e7-425e-bbda-963be6bc750d" xsi:nil="true"/>
  </documentManagement>
</p:properties>
</file>

<file path=customXml/itemProps1.xml><?xml version="1.0" encoding="utf-8"?>
<ds:datastoreItem xmlns:ds="http://schemas.openxmlformats.org/officeDocument/2006/customXml" ds:itemID="{EEE6CB90-F835-4C44-8032-C6FEA2A9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5d83b5-64e7-425e-bbda-963be6bc750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E07FD2-E27C-48FA-8937-800386CB5D3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80B7A1-C0FB-4EBD-9B83-8BBBB3134045}">
  <ds:schemaRefs>
    <ds:schemaRef ds:uri="http://schemas.microsoft.com/office/2006/metadata/properties"/>
    <ds:schemaRef ds:uri="http://purl.org/dc/dcmitype/"/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ad5d83b5-64e7-425e-bbda-963be6bc750d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318</Words>
  <Application>Microsoft Office PowerPoint</Application>
  <PresentationFormat>Diavoorstelling (16:9)</PresentationFormat>
  <Paragraphs>25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11</vt:i4>
      </vt:variant>
    </vt:vector>
  </HeadingPairs>
  <TitlesOfParts>
    <vt:vector size="20" baseType="lpstr">
      <vt:lpstr>Arial</vt:lpstr>
      <vt:lpstr>Calibri</vt:lpstr>
      <vt:lpstr>Cooper Black</vt:lpstr>
      <vt:lpstr>OpenSymbol</vt:lpstr>
      <vt:lpstr>Public Sans</vt:lpstr>
      <vt:lpstr>Symbol</vt:lpstr>
      <vt:lpstr>Wingdings</vt:lpstr>
      <vt:lpstr>Summer Study Hacks by Slidesgo</vt:lpstr>
      <vt:lpstr>Slidesgo Final Pages</vt:lpstr>
      <vt:lpstr>Pokémon Analysis</vt:lpstr>
      <vt:lpstr>Introduction</vt:lpstr>
      <vt:lpstr>Learning Outcomes</vt:lpstr>
      <vt:lpstr>Outcome Summary</vt:lpstr>
      <vt:lpstr>Value of Project for Stakeholders</vt:lpstr>
      <vt:lpstr>Project Methodology</vt:lpstr>
      <vt:lpstr>Understanding the Challenge</vt:lpstr>
      <vt:lpstr>Data Analysis Techniques</vt:lpstr>
      <vt:lpstr>Visualization and Insights Generation</vt:lpstr>
      <vt:lpstr>Conclusions</vt:lpstr>
      <vt:lpstr>Thank you!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Guleed,Faisal F.</cp:lastModifiedBy>
  <cp:revision>1</cp:revision>
  <dcterms:modified xsi:type="dcterms:W3CDTF">2025-09-24T12:08:55Z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2025-09-02T07:28:09Z</dcterms:created>
  <dc:creator>Unknown Creator</dc:creator>
  <dc:description/>
  <dc:language>en-US</dc:language>
  <cp:lastModifiedBy>Unknown Creator</cp:lastModifiedBy>
  <dcterms:modified xsi:type="dcterms:W3CDTF">2025-09-02T07:28:09Z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11</vt:r8>
  </property>
  <property fmtid="{D5CDD505-2E9C-101B-9397-08002B2CF9AE}" pid="3" name="ContentTypeId">
    <vt:lpwstr>0x010100FF18C61983A8994C8979B9FDC7F10D5D</vt:lpwstr>
  </property>
</Properties>
</file>